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Lst>
  <p:sldIdLst>
    <p:sldId id="256" r:id="rId4"/>
    <p:sldId id="267" r:id="rId5"/>
    <p:sldId id="269" r:id="rId6"/>
    <p:sldId id="270" r:id="rId7"/>
    <p:sldId id="268" r:id="rId8"/>
    <p:sldId id="271" r:id="rId9"/>
    <p:sldId id="266"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43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11" name="Slide Number Placeholder 10"/>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10/04/1441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10/04/1441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10/04/1441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B8ABB09-4A1D-463E-8065-109CC2B7EFAA}" type="datetimeFigureOut">
              <a:rPr lang="ar-SA" smtClean="0"/>
              <a:t>10/04/1441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10/04/1441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10/04/1441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10/04/1441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B8ABB09-4A1D-463E-8065-109CC2B7EFAA}" type="datetimeFigureOut">
              <a:rPr lang="ar-SA" smtClean="0"/>
              <a:t>10/04/1441</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10/04/1441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10/04/1441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t>10/04/1441</a:t>
            </a:fld>
            <a:endParaRPr lang="ar-S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10/04/1441</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10/04/1441</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5536" y="760810"/>
            <a:ext cx="7920880" cy="553998"/>
          </a:xfrm>
          <a:prstGeom prst="rect">
            <a:avLst/>
          </a:prstGeom>
          <a:solidFill>
            <a:schemeClr val="accent1">
              <a:lumMod val="20000"/>
              <a:lumOff val="80000"/>
            </a:schemeClr>
          </a:solidFill>
        </p:spPr>
        <p:txBody>
          <a:bodyPr wrap="square" rtlCol="0">
            <a:spAutoFit/>
          </a:bodyPr>
          <a:lstStyle/>
          <a:p>
            <a:pPr algn="ctr"/>
            <a:r>
              <a:rPr lang="ar-IQ" sz="3000" b="1" dirty="0"/>
              <a:t>الأمــــراض البيئــــيـــة التي تصيب الأســــماك</a:t>
            </a:r>
            <a:endParaRPr lang="en-US" sz="3000" b="1" dirty="0"/>
          </a:p>
        </p:txBody>
      </p:sp>
      <p:sp>
        <p:nvSpPr>
          <p:cNvPr id="7" name="مربع نص 1"/>
          <p:cNvSpPr txBox="1"/>
          <p:nvPr/>
        </p:nvSpPr>
        <p:spPr>
          <a:xfrm>
            <a:off x="467544" y="5373216"/>
            <a:ext cx="7920880" cy="954107"/>
          </a:xfrm>
          <a:prstGeom prst="rect">
            <a:avLst/>
          </a:prstGeom>
          <a:solidFill>
            <a:schemeClr val="accent1">
              <a:lumMod val="20000"/>
              <a:lumOff val="80000"/>
            </a:schemeClr>
          </a:solidFill>
        </p:spPr>
        <p:txBody>
          <a:bodyPr wrap="square" rtlCol="0">
            <a:spAutoFit/>
          </a:bodyPr>
          <a:lstStyle/>
          <a:p>
            <a:pPr algn="ctr"/>
            <a:r>
              <a:rPr lang="ar-IQ" sz="2800" b="1" dirty="0" smtClean="0"/>
              <a:t>الاستاذ الدكتورة خالدة سالم النعيم</a:t>
            </a:r>
          </a:p>
          <a:p>
            <a:pPr algn="ctr"/>
            <a:r>
              <a:rPr lang="ar-IQ" sz="2800" b="1" dirty="0" smtClean="0"/>
              <a:t>كلية الزراعة- جامعة البصرة</a:t>
            </a:r>
            <a:endParaRPr lang="en-US" sz="2800" b="1" dirty="0"/>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772816"/>
            <a:ext cx="4176464" cy="27441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21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ppt_w</p:attrName>
                                        </p:attrNameLst>
                                      </p:cBhvr>
                                      <p:tavLst>
                                        <p:tav tm="0" fmla="#ppt_w*sin(2.5*pi*$)">
                                          <p:val>
                                            <p:fltVal val="0"/>
                                          </p:val>
                                        </p:tav>
                                        <p:tav tm="100000">
                                          <p:val>
                                            <p:fltVal val="1"/>
                                          </p:val>
                                        </p:tav>
                                      </p:tavLst>
                                    </p:anim>
                                    <p:anim calcmode="lin" valueType="num">
                                      <p:cBhvr>
                                        <p:cTn id="16"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539552" y="610136"/>
            <a:ext cx="8136904" cy="5632311"/>
          </a:xfrm>
          <a:prstGeom prst="rect">
            <a:avLst/>
          </a:prstGeom>
          <a:solidFill>
            <a:schemeClr val="bg2"/>
          </a:solidFill>
        </p:spPr>
        <p:txBody>
          <a:bodyPr wrap="square" rtlCol="0">
            <a:spAutoFit/>
          </a:bodyPr>
          <a:lstStyle/>
          <a:p>
            <a:pPr algn="just"/>
            <a:r>
              <a:rPr lang="ar-IQ" sz="4000" b="1" dirty="0" smtClean="0">
                <a:latin typeface="Arial" panose="020B0604020202020204" pitchFamily="34" charset="0"/>
                <a:cs typeface="Arial" panose="020B0604020202020204" pitchFamily="34" charset="0"/>
              </a:rPr>
              <a:t>تتعلق هذه الأمراض </a:t>
            </a:r>
            <a:endParaRPr lang="ar-IQ" sz="4000" b="1" dirty="0" smtClean="0">
              <a:latin typeface="Arial" panose="020B0604020202020204" pitchFamily="34" charset="0"/>
              <a:cs typeface="Arial" panose="020B0604020202020204" pitchFamily="34" charset="0"/>
            </a:endParaRPr>
          </a:p>
          <a:p>
            <a:pPr algn="just"/>
            <a:r>
              <a:rPr lang="ar-IQ" sz="4000" b="1" dirty="0" smtClean="0">
                <a:latin typeface="Arial" panose="020B0604020202020204" pitchFamily="34" charset="0"/>
                <a:cs typeface="Arial" panose="020B0604020202020204" pitchFamily="34" charset="0"/>
              </a:rPr>
              <a:t>بالعوامل </a:t>
            </a:r>
            <a:r>
              <a:rPr lang="ar-IQ" sz="4000" b="1" dirty="0" smtClean="0">
                <a:latin typeface="Arial" panose="020B0604020202020204" pitchFamily="34" charset="0"/>
                <a:cs typeface="Arial" panose="020B0604020202020204" pitchFamily="34" charset="0"/>
              </a:rPr>
              <a:t>البيئية الفيزيائية والكيمياوية، التي تتغير لأسباب عديدة الى الحدود التي لا تتحملها الأسماك، لذلك تظهر عليها أعراض مرضية مختلفة. </a:t>
            </a:r>
            <a:endParaRPr lang="ar-IQ" sz="4000" b="1" dirty="0" smtClean="0">
              <a:latin typeface="Arial" panose="020B0604020202020204" pitchFamily="34" charset="0"/>
              <a:cs typeface="Arial" panose="020B0604020202020204" pitchFamily="34" charset="0"/>
            </a:endParaRPr>
          </a:p>
          <a:p>
            <a:pPr algn="just"/>
            <a:r>
              <a:rPr lang="ar-IQ" sz="4000" b="1" dirty="0" smtClean="0">
                <a:latin typeface="Arial" panose="020B0604020202020204" pitchFamily="34" charset="0"/>
                <a:cs typeface="Arial" panose="020B0604020202020204" pitchFamily="34" charset="0"/>
              </a:rPr>
              <a:t>تختلف </a:t>
            </a:r>
            <a:r>
              <a:rPr lang="ar-IQ" sz="4000" b="1" dirty="0" smtClean="0">
                <a:latin typeface="Arial" panose="020B0604020202020204" pitchFamily="34" charset="0"/>
                <a:cs typeface="Arial" panose="020B0604020202020204" pitchFamily="34" charset="0"/>
              </a:rPr>
              <a:t>الأسماك بقابلياتها لتحمل هذه التغيرات، حيث قد تمرض بعض الأسماك في حين لا يبدو أي مرض على أسماك أخرى تشاركها نفس البيئة</a:t>
            </a:r>
            <a:r>
              <a:rPr lang="ar-IQ" sz="4000" b="1" dirty="0" smtClean="0">
                <a:latin typeface="Arial" panose="020B0604020202020204" pitchFamily="34" charset="0"/>
                <a:cs typeface="Arial" panose="020B0604020202020204" pitchFamily="34" charset="0"/>
              </a:rPr>
              <a:t>.</a:t>
            </a:r>
            <a:endParaRPr lang="ar-IQ" sz="4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07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683568" y="701109"/>
            <a:ext cx="7776865" cy="5032147"/>
          </a:xfrm>
          <a:prstGeom prst="rect">
            <a:avLst/>
          </a:prstGeom>
          <a:solidFill>
            <a:schemeClr val="bg2"/>
          </a:solidFill>
        </p:spPr>
        <p:txBody>
          <a:bodyPr wrap="square" rtlCol="0">
            <a:spAutoFit/>
          </a:bodyPr>
          <a:lstStyle/>
          <a:p>
            <a:pPr algn="just"/>
            <a:r>
              <a:rPr lang="ar-IQ" sz="3300" b="1" dirty="0" smtClean="0">
                <a:latin typeface="Arial" panose="020B0604020202020204" pitchFamily="34" charset="0"/>
                <a:cs typeface="Arial" panose="020B0604020202020204" pitchFamily="34" charset="0"/>
              </a:rPr>
              <a:t>1- </a:t>
            </a:r>
            <a:r>
              <a:rPr lang="ar-IQ" sz="3300" b="1" dirty="0" smtClean="0">
                <a:latin typeface="Arial" panose="020B0604020202020204" pitchFamily="34" charset="0"/>
                <a:cs typeface="Arial" panose="020B0604020202020204" pitchFamily="34" charset="0"/>
              </a:rPr>
              <a:t>حرارة الماء: نقل الأسماك من الماء معتدل الحرارة الى ماء بارد أو بالعكس يؤدي الى حدوث الصدمة، وتحلل الدم وموت الأسماك. </a:t>
            </a:r>
            <a:endParaRPr lang="ar-IQ" sz="3300" b="1" dirty="0" smtClean="0">
              <a:latin typeface="Arial" panose="020B0604020202020204" pitchFamily="34" charset="0"/>
              <a:cs typeface="Arial" panose="020B0604020202020204" pitchFamily="34" charset="0"/>
            </a:endParaRPr>
          </a:p>
          <a:p>
            <a:pPr algn="just"/>
            <a:endParaRPr lang="ar-IQ" sz="3300" b="1" dirty="0">
              <a:latin typeface="Arial" panose="020B0604020202020204" pitchFamily="34" charset="0"/>
              <a:cs typeface="Arial" panose="020B0604020202020204" pitchFamily="34" charset="0"/>
            </a:endParaRPr>
          </a:p>
          <a:p>
            <a:pPr algn="just"/>
            <a:r>
              <a:rPr lang="ar-IQ" sz="3300" b="1" dirty="0" smtClean="0">
                <a:latin typeface="Arial" panose="020B0604020202020204" pitchFamily="34" charset="0"/>
                <a:cs typeface="Arial" panose="020B0604020202020204" pitchFamily="34" charset="0"/>
              </a:rPr>
              <a:t>أما </a:t>
            </a:r>
            <a:r>
              <a:rPr lang="ar-IQ" sz="3300" b="1" dirty="0" smtClean="0">
                <a:latin typeface="Arial" panose="020B0604020202020204" pitchFamily="34" charset="0"/>
                <a:cs typeface="Arial" panose="020B0604020202020204" pitchFamily="34" charset="0"/>
              </a:rPr>
              <a:t>تدني درجات الحرارة أو ارتفاعها الى حدود لا تتحملها الأسماك يؤدي الى توقفها عن تناول الغذاء واعاقة عملية التنفس والخمول، اضافة الى تضرر أنسجة الجسم الطلائية الخارجية.</a:t>
            </a:r>
          </a:p>
          <a:p>
            <a:pPr algn="just"/>
            <a:endParaRPr lang="ar-IQ" sz="3300" b="1" dirty="0" smtClean="0">
              <a:latin typeface="Arial" panose="020B0604020202020204" pitchFamily="34" charset="0"/>
              <a:cs typeface="Arial" panose="020B0604020202020204" pitchFamily="34" charset="0"/>
            </a:endParaRPr>
          </a:p>
          <a:p>
            <a:pPr algn="just"/>
            <a:endParaRPr lang="ar-IQ" sz="2400" b="1" dirty="0" smtClean="0"/>
          </a:p>
        </p:txBody>
      </p:sp>
    </p:spTree>
    <p:extLst>
      <p:ext uri="{BB962C8B-B14F-4D97-AF65-F5344CB8AC3E}">
        <p14:creationId xmlns:p14="http://schemas.microsoft.com/office/powerpoint/2010/main" val="215444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683568" y="856451"/>
            <a:ext cx="7920880" cy="4016484"/>
          </a:xfrm>
          <a:prstGeom prst="rect">
            <a:avLst/>
          </a:prstGeom>
          <a:solidFill>
            <a:schemeClr val="bg2"/>
          </a:solidFill>
        </p:spPr>
        <p:txBody>
          <a:bodyPr wrap="square" rtlCol="0">
            <a:spAutoFit/>
          </a:bodyPr>
          <a:lstStyle/>
          <a:p>
            <a:pPr algn="just"/>
            <a:endParaRPr lang="ar-IQ" sz="3300" b="1" dirty="0" smtClean="0">
              <a:latin typeface="Arial" panose="020B0604020202020204" pitchFamily="34" charset="0"/>
              <a:cs typeface="Arial" panose="020B0604020202020204" pitchFamily="34" charset="0"/>
            </a:endParaRPr>
          </a:p>
          <a:p>
            <a:pPr algn="just"/>
            <a:r>
              <a:rPr lang="ar-IQ" sz="3300" b="1" dirty="0" smtClean="0">
                <a:latin typeface="Arial" panose="020B0604020202020204" pitchFamily="34" charset="0"/>
                <a:cs typeface="Arial" panose="020B0604020202020204" pitchFamily="34" charset="0"/>
              </a:rPr>
              <a:t>2- </a:t>
            </a:r>
            <a:r>
              <a:rPr lang="en-US" sz="3300" b="1" dirty="0" smtClean="0">
                <a:latin typeface="Arial" panose="020B0604020202020204" pitchFamily="34" charset="0"/>
                <a:cs typeface="Arial" panose="020B0604020202020204" pitchFamily="34" charset="0"/>
              </a:rPr>
              <a:t>pH</a:t>
            </a:r>
            <a:r>
              <a:rPr lang="ar-IQ" sz="3300" b="1" dirty="0" smtClean="0">
                <a:latin typeface="Arial" panose="020B0604020202020204" pitchFamily="34" charset="0"/>
                <a:cs typeface="Arial" panose="020B0604020202020204" pitchFamily="34" charset="0"/>
              </a:rPr>
              <a:t>: زيادة حامضية المياه ( </a:t>
            </a:r>
            <a:r>
              <a:rPr lang="en-US" sz="3300" b="1" dirty="0" smtClean="0">
                <a:latin typeface="Arial" panose="020B0604020202020204" pitchFamily="34" charset="0"/>
                <a:cs typeface="Arial" panose="020B0604020202020204" pitchFamily="34" charset="0"/>
              </a:rPr>
              <a:t>pH</a:t>
            </a:r>
            <a:r>
              <a:rPr lang="ar-IQ" sz="3300" b="1" dirty="0" smtClean="0">
                <a:latin typeface="Arial" panose="020B0604020202020204" pitchFamily="34" charset="0"/>
                <a:cs typeface="Arial" panose="020B0604020202020204" pitchFamily="34" charset="0"/>
              </a:rPr>
              <a:t> أقل من </a:t>
            </a:r>
            <a:r>
              <a:rPr lang="en-US" sz="3300" b="1" dirty="0" smtClean="0">
                <a:latin typeface="Arial" panose="020B0604020202020204" pitchFamily="34" charset="0"/>
                <a:cs typeface="Arial" panose="020B0604020202020204" pitchFamily="34" charset="0"/>
              </a:rPr>
              <a:t>5.5</a:t>
            </a:r>
            <a:r>
              <a:rPr lang="ar-IQ" sz="3300" b="1" dirty="0" smtClean="0">
                <a:latin typeface="Arial" panose="020B0604020202020204" pitchFamily="34" charset="0"/>
                <a:cs typeface="Arial" panose="020B0604020202020204" pitchFamily="34" charset="0"/>
              </a:rPr>
              <a:t>) يؤدي الى جروح في جلد وغلاصم </a:t>
            </a:r>
            <a:r>
              <a:rPr lang="ar-IQ" sz="3300" b="1" dirty="0" smtClean="0">
                <a:latin typeface="Arial" panose="020B0604020202020204" pitchFamily="34" charset="0"/>
                <a:cs typeface="Arial" panose="020B0604020202020204" pitchFamily="34" charset="0"/>
              </a:rPr>
              <a:t>الأسماك. </a:t>
            </a:r>
          </a:p>
          <a:p>
            <a:pPr algn="just"/>
            <a:endParaRPr lang="ar-IQ" sz="3300" b="1" dirty="0">
              <a:latin typeface="Arial" panose="020B0604020202020204" pitchFamily="34" charset="0"/>
              <a:cs typeface="Arial" panose="020B0604020202020204" pitchFamily="34" charset="0"/>
            </a:endParaRPr>
          </a:p>
          <a:p>
            <a:pPr algn="just"/>
            <a:r>
              <a:rPr lang="ar-IQ" sz="3300" b="1" dirty="0" smtClean="0">
                <a:latin typeface="Arial" panose="020B0604020202020204" pitchFamily="34" charset="0"/>
                <a:cs typeface="Arial" panose="020B0604020202020204" pitchFamily="34" charset="0"/>
              </a:rPr>
              <a:t>كما </a:t>
            </a:r>
            <a:r>
              <a:rPr lang="ar-IQ" sz="3300" b="1" dirty="0" smtClean="0">
                <a:latin typeface="Arial" panose="020B0604020202020204" pitchFamily="34" charset="0"/>
                <a:cs typeface="Arial" panose="020B0604020202020204" pitchFamily="34" charset="0"/>
              </a:rPr>
              <a:t>تظهر إفرازات مخاطية كثيفة وترسب مادة رمادية اللون على الجلد والغلاصم. زيادة القاعدية (</a:t>
            </a:r>
            <a:r>
              <a:rPr lang="en-US" sz="3300" b="1" dirty="0" smtClean="0">
                <a:latin typeface="Arial" panose="020B0604020202020204" pitchFamily="34" charset="0"/>
                <a:cs typeface="Arial" panose="020B0604020202020204" pitchFamily="34" charset="0"/>
              </a:rPr>
              <a:t>pH</a:t>
            </a:r>
            <a:r>
              <a:rPr lang="ar-IQ" sz="3300" b="1" dirty="0" smtClean="0">
                <a:latin typeface="Arial" panose="020B0604020202020204" pitchFamily="34" charset="0"/>
                <a:cs typeface="Arial" panose="020B0604020202020204" pitchFamily="34" charset="0"/>
              </a:rPr>
              <a:t> أكثر من 9) تؤدي الى تلف الغلاصم.</a:t>
            </a:r>
          </a:p>
          <a:p>
            <a:pPr algn="just"/>
            <a:endParaRPr lang="ar-IQ" sz="2400" b="1" dirty="0" smtClean="0"/>
          </a:p>
        </p:txBody>
      </p:sp>
    </p:spTree>
    <p:extLst>
      <p:ext uri="{BB962C8B-B14F-4D97-AF65-F5344CB8AC3E}">
        <p14:creationId xmlns:p14="http://schemas.microsoft.com/office/powerpoint/2010/main" val="263838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83568" y="1052736"/>
            <a:ext cx="7776864" cy="4524315"/>
          </a:xfrm>
          <a:prstGeom prst="rect">
            <a:avLst/>
          </a:prstGeom>
          <a:solidFill>
            <a:schemeClr val="bg1">
              <a:lumMod val="95000"/>
            </a:schemeClr>
          </a:solidFill>
        </p:spPr>
        <p:txBody>
          <a:bodyPr wrap="square" rtlCol="0">
            <a:spAutoFit/>
          </a:bodyPr>
          <a:lstStyle/>
          <a:p>
            <a:pPr algn="just"/>
            <a:r>
              <a:rPr lang="ar-IQ" sz="3000" b="1" dirty="0" smtClean="0">
                <a:latin typeface="Arial" panose="020B0604020202020204" pitchFamily="34" charset="0"/>
                <a:cs typeface="Arial" panose="020B0604020202020204" pitchFamily="34" charset="0"/>
              </a:rPr>
              <a:t>3- </a:t>
            </a:r>
            <a:r>
              <a:rPr lang="en-US" sz="3000" b="1" dirty="0" smtClean="0">
                <a:latin typeface="Arial" panose="020B0604020202020204" pitchFamily="34" charset="0"/>
                <a:cs typeface="Arial" panose="020B0604020202020204" pitchFamily="34" charset="0"/>
              </a:rPr>
              <a:t>O2</a:t>
            </a:r>
            <a:r>
              <a:rPr lang="ar-IQ" sz="3000" b="1" dirty="0" smtClean="0">
                <a:latin typeface="Arial" panose="020B0604020202020204" pitchFamily="34" charset="0"/>
                <a:cs typeface="Arial" panose="020B0604020202020204" pitchFamily="34" charset="0"/>
              </a:rPr>
              <a:t>: يتكون مرض الفقاعة (تجمع الغازات في عين الأسماك) اذا أنخفض ضغط الغاز في الماء أو ازداد بشكل غير طبيعي، خصوصا </a:t>
            </a:r>
            <a:endParaRPr lang="ar-IQ" sz="3000" b="1" dirty="0" smtClean="0">
              <a:latin typeface="Arial" panose="020B0604020202020204" pitchFamily="34" charset="0"/>
              <a:cs typeface="Arial" panose="020B0604020202020204" pitchFamily="34" charset="0"/>
            </a:endParaRPr>
          </a:p>
          <a:p>
            <a:pPr algn="just"/>
            <a:endParaRPr lang="ar-IQ" sz="3000" b="1" dirty="0">
              <a:latin typeface="Arial" panose="020B0604020202020204" pitchFamily="34" charset="0"/>
              <a:cs typeface="Arial" panose="020B0604020202020204" pitchFamily="34" charset="0"/>
            </a:endParaRPr>
          </a:p>
          <a:p>
            <a:pPr algn="just"/>
            <a:r>
              <a:rPr lang="ar-IQ" sz="3000" b="1" dirty="0" smtClean="0">
                <a:latin typeface="Arial" panose="020B0604020202020204" pitchFamily="34" charset="0"/>
                <a:cs typeface="Arial" panose="020B0604020202020204" pitchFamily="34" charset="0"/>
              </a:rPr>
              <a:t>بسبب </a:t>
            </a:r>
            <a:r>
              <a:rPr lang="ar-IQ" sz="3000" b="1" dirty="0" smtClean="0">
                <a:latin typeface="Arial" panose="020B0604020202020204" pitchFamily="34" charset="0"/>
                <a:cs typeface="Arial" panose="020B0604020202020204" pitchFamily="34" charset="0"/>
              </a:rPr>
              <a:t>تهوية الماء في حاويات نقل الأسماك. </a:t>
            </a:r>
            <a:endParaRPr lang="ar-IQ" sz="3000" b="1" dirty="0" smtClean="0">
              <a:latin typeface="Arial" panose="020B0604020202020204" pitchFamily="34" charset="0"/>
              <a:cs typeface="Arial" panose="020B0604020202020204" pitchFamily="34" charset="0"/>
            </a:endParaRPr>
          </a:p>
          <a:p>
            <a:pPr algn="just"/>
            <a:endParaRPr lang="ar-IQ" sz="3000" b="1" dirty="0">
              <a:latin typeface="Arial" panose="020B0604020202020204" pitchFamily="34" charset="0"/>
              <a:cs typeface="Arial" panose="020B0604020202020204" pitchFamily="34" charset="0"/>
            </a:endParaRPr>
          </a:p>
          <a:p>
            <a:pPr algn="just"/>
            <a:r>
              <a:rPr lang="ar-IQ" sz="3000" b="1" dirty="0" smtClean="0">
                <a:latin typeface="Arial" panose="020B0604020202020204" pitchFamily="34" charset="0"/>
                <a:cs typeface="Arial" panose="020B0604020202020204" pitchFamily="34" charset="0"/>
              </a:rPr>
              <a:t>تسبب </a:t>
            </a:r>
            <a:r>
              <a:rPr lang="ar-IQ" sz="3000" b="1" dirty="0" smtClean="0">
                <a:latin typeface="Arial" panose="020B0604020202020204" pitchFamily="34" charset="0"/>
                <a:cs typeface="Arial" panose="020B0604020202020204" pitchFamily="34" charset="0"/>
              </a:rPr>
              <a:t>هذه الفقاعات الغازية جحوظ العين أو سقوطها من المحجر.</a:t>
            </a:r>
          </a:p>
          <a:p>
            <a:pPr algn="just"/>
            <a:endParaRPr lang="ar-IQ" sz="2400" b="1" dirty="0"/>
          </a:p>
          <a:p>
            <a:pPr algn="just"/>
            <a:endParaRPr lang="ar-IQ" sz="2400" b="1" dirty="0"/>
          </a:p>
        </p:txBody>
      </p:sp>
    </p:spTree>
    <p:extLst>
      <p:ext uri="{BB962C8B-B14F-4D97-AF65-F5344CB8AC3E}">
        <p14:creationId xmlns:p14="http://schemas.microsoft.com/office/powerpoint/2010/main" val="293175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404664"/>
            <a:ext cx="8568952" cy="6001643"/>
          </a:xfrm>
          <a:prstGeom prst="rect">
            <a:avLst/>
          </a:prstGeom>
          <a:solidFill>
            <a:schemeClr val="bg1">
              <a:lumMod val="95000"/>
            </a:schemeClr>
          </a:solidFill>
        </p:spPr>
        <p:txBody>
          <a:bodyPr wrap="square" rtlCol="0">
            <a:spAutoFit/>
          </a:bodyPr>
          <a:lstStyle/>
          <a:p>
            <a:pPr algn="just"/>
            <a:endParaRPr lang="ar-IQ" sz="2400" b="1" dirty="0"/>
          </a:p>
          <a:p>
            <a:pPr algn="just"/>
            <a:r>
              <a:rPr lang="ar-IQ" sz="2400" b="1" dirty="0" smtClean="0"/>
              <a:t>4- السموم: تطرح في البيئة المائية مواد كيمياوية عديدة تسبب ظهور أعراض مرضية. منها التسمم بالأمونيا، التي تسبب هيجان عصبي مع محاولة الأسماك للقفز خارج الماء، اضافة تحلل الدمم وتهرئ الزعانف والغلاصم. يؤدي زيادة تركيز </a:t>
            </a:r>
            <a:r>
              <a:rPr lang="en-US" sz="2400" b="1" dirty="0" smtClean="0"/>
              <a:t>CO</a:t>
            </a:r>
            <a:r>
              <a:rPr lang="en-US" sz="1000" b="1" dirty="0" smtClean="0"/>
              <a:t>2</a:t>
            </a:r>
            <a:r>
              <a:rPr lang="ar-IQ" sz="1000" b="1" dirty="0" smtClean="0"/>
              <a:t> </a:t>
            </a:r>
            <a:r>
              <a:rPr lang="ar-IQ" sz="2400" b="1" dirty="0" smtClean="0"/>
              <a:t>الى فقدان الأسماك لتوازنها وانخفاض الحركات التنفسية. </a:t>
            </a:r>
          </a:p>
          <a:p>
            <a:pPr algn="just"/>
            <a:endParaRPr lang="ar-IQ" sz="2400" b="1" dirty="0"/>
          </a:p>
          <a:p>
            <a:pPr algn="just"/>
            <a:r>
              <a:rPr lang="ar-IQ" sz="2400" b="1" dirty="0" smtClean="0"/>
              <a:t>تتأثر الأسماك بتلوث الماء بالمعادن وخصوصا الثقيلة منها. هذه السموم تؤدي الى تحطيم الغلاصم وبعض الأعضاء الداخلية مثل الكبد. تعتبر المبيدات والمنظفات التي تصل البيئة المائية من السموم المهمة التي تقتل بيوض وصغار الأسماك. </a:t>
            </a:r>
          </a:p>
          <a:p>
            <a:pPr algn="just"/>
            <a:endParaRPr lang="ar-IQ" sz="2400" b="1" dirty="0"/>
          </a:p>
          <a:p>
            <a:pPr algn="just"/>
            <a:r>
              <a:rPr lang="ar-IQ" sz="2400" b="1" dirty="0" smtClean="0"/>
              <a:t>كما تصل نسبة ضارة من الكلور المستخدم في تعقيم مياه الأسالة الى البيئة المائية، وهذا يؤثر سلبا على غلاصم الأسماك،  ويبيض جلد الاسماك وتغور العيون، وتتباطأ حركة التنفس ثم الموت خصوصا في أحواض أسماك الزينة. تطلق بعض الأحياء مثل بعض أنواع القواقع والطحالب سموما، خاصة عند سيادتها وهذه السموم تقتل الأسماك. </a:t>
            </a:r>
          </a:p>
          <a:p>
            <a:pPr algn="just"/>
            <a:endParaRPr lang="ar-IQ" sz="2400" b="1" dirty="0"/>
          </a:p>
        </p:txBody>
      </p:sp>
    </p:spTree>
    <p:extLst>
      <p:ext uri="{BB962C8B-B14F-4D97-AF65-F5344CB8AC3E}">
        <p14:creationId xmlns:p14="http://schemas.microsoft.com/office/powerpoint/2010/main" val="367817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3447"/>
            <a:ext cx="4291905" cy="54078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2638" y="116632"/>
            <a:ext cx="4176464" cy="20882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2638" y="2844545"/>
            <a:ext cx="4176464" cy="27441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مربع نص 1"/>
          <p:cNvSpPr txBox="1"/>
          <p:nvPr/>
        </p:nvSpPr>
        <p:spPr>
          <a:xfrm>
            <a:off x="611560" y="5805055"/>
            <a:ext cx="8136904" cy="553998"/>
          </a:xfrm>
          <a:prstGeom prst="rect">
            <a:avLst/>
          </a:prstGeom>
          <a:solidFill>
            <a:schemeClr val="accent2">
              <a:lumMod val="40000"/>
              <a:lumOff val="60000"/>
            </a:schemeClr>
          </a:solidFill>
        </p:spPr>
        <p:txBody>
          <a:bodyPr wrap="square" rtlCol="0">
            <a:spAutoFit/>
          </a:bodyPr>
          <a:lstStyle/>
          <a:p>
            <a:pPr algn="ctr"/>
            <a:r>
              <a:rPr lang="ar-IQ" sz="3000" b="1" dirty="0" smtClean="0"/>
              <a:t>السموم تصل البيئة المائية تقتل الأسماك وتصل للإنسان</a:t>
            </a:r>
            <a:endParaRPr lang="en-US" sz="3000" b="1" dirty="0"/>
          </a:p>
        </p:txBody>
      </p:sp>
      <p:sp>
        <p:nvSpPr>
          <p:cNvPr id="3" name="مربع نص 2"/>
          <p:cNvSpPr txBox="1"/>
          <p:nvPr/>
        </p:nvSpPr>
        <p:spPr>
          <a:xfrm>
            <a:off x="6040902" y="2204864"/>
            <a:ext cx="1164101" cy="369332"/>
          </a:xfrm>
          <a:prstGeom prst="rect">
            <a:avLst/>
          </a:prstGeom>
          <a:solidFill>
            <a:schemeClr val="accent2">
              <a:lumMod val="40000"/>
              <a:lumOff val="60000"/>
            </a:schemeClr>
          </a:solidFill>
        </p:spPr>
        <p:txBody>
          <a:bodyPr wrap="none" rtlCol="0">
            <a:spAutoFit/>
          </a:bodyPr>
          <a:lstStyle/>
          <a:p>
            <a:r>
              <a:rPr lang="ar-IQ" b="1" dirty="0" smtClean="0"/>
              <a:t>مواد التنظيف</a:t>
            </a:r>
            <a:endParaRPr lang="en-US" b="1" dirty="0"/>
          </a:p>
        </p:txBody>
      </p:sp>
    </p:spTree>
    <p:extLst>
      <p:ext uri="{BB962C8B-B14F-4D97-AF65-F5344CB8AC3E}">
        <p14:creationId xmlns:p14="http://schemas.microsoft.com/office/powerpoint/2010/main" val="3634804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themeOverride>
</file>

<file path=ppt/theme/themeOverride3.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otalTime>264</TotalTime>
  <Words>364</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Aspect</vt:lpstr>
      <vt:lpstr>Adjacency</vt:lpstr>
      <vt:lpstr>1_Adjacency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dr.najem</dc:creator>
  <cp:lastModifiedBy>DR.Ahmed Saker</cp:lastModifiedBy>
  <cp:revision>53</cp:revision>
  <dcterms:created xsi:type="dcterms:W3CDTF">2015-12-18T16:23:15Z</dcterms:created>
  <dcterms:modified xsi:type="dcterms:W3CDTF">2019-12-07T08:35:27Z</dcterms:modified>
</cp:coreProperties>
</file>